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1"/>
  </p:notesMasterIdLst>
  <p:handoutMasterIdLst>
    <p:handoutMasterId r:id="rId12"/>
  </p:handoutMasterIdLst>
  <p:sldIdLst>
    <p:sldId id="669" r:id="rId2"/>
    <p:sldId id="670" r:id="rId3"/>
    <p:sldId id="671" r:id="rId4"/>
    <p:sldId id="617" r:id="rId5"/>
    <p:sldId id="672" r:id="rId6"/>
    <p:sldId id="559" r:id="rId7"/>
    <p:sldId id="623" r:id="rId8"/>
    <p:sldId id="674" r:id="rId9"/>
    <p:sldId id="675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612680"/>
    <a:srgbClr val="738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057" autoAdjust="0"/>
    <p:restoredTop sz="87376" autoAdjust="0"/>
  </p:normalViewPr>
  <p:slideViewPr>
    <p:cSldViewPr snapToObjects="1">
      <p:cViewPr varScale="1">
        <p:scale>
          <a:sx n="92" d="100"/>
          <a:sy n="92" d="100"/>
        </p:scale>
        <p:origin x="184" y="7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1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4" d="100"/>
        <a:sy n="184" d="100"/>
      </p:scale>
      <p:origin x="0" y="46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DFF86-A297-5C40-B7A0-9048591C7B06}" type="datetimeFigureOut">
              <a:rPr lang="en-US" smtClean="0"/>
              <a:pPr/>
              <a:t>5/29/18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916B2-9A3F-CF46-94CF-7B0D1E80E58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2980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C2D25C-1DB1-4F43-9AD2-6342A1EF3C57}" type="datetimeFigureOut">
              <a:rPr lang="en-US" smtClean="0"/>
              <a:pPr/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611289-37D4-5943-A9DA-DF62F41E29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470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611289-37D4-5943-A9DA-DF62F41E297B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E85BEBD6-7081-EF49-BFB0-7DF2433833A1}" type="datetime1">
              <a:rPr lang="en-US" smtClean="0"/>
              <a:t>5/29/18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SAND5</a:t>
            </a:r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6B61-E2BF-1C43-8F50-604867DF60CE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SAND5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937BF-684F-9F4B-AAF2-B0A3101A3C7A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SAND5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01D4-FB0B-774F-AA6E-B3AAA0EBB81C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SAND5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EF8924AF-9A8A-874E-88CD-1E262812A15B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SAND5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51677-FE2E-B941-B09A-E6912184DA3C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SAND5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17CB-E264-5B4B-9DA5-9B5D60BBC6BB}" type="datetime1">
              <a:rPr lang="en-US" smtClean="0"/>
              <a:t>5/29/18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SAND5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2BDFD-7648-094A-8D06-1D1653849DAB}" type="datetime1">
              <a:rPr lang="en-US" smtClean="0"/>
              <a:t>5/29/18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SAND5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DAD1-D2CE-0240-B4B7-1510A1F96551}" type="datetime1">
              <a:rPr lang="en-US" smtClean="0"/>
              <a:t>5/29/18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SAND5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8C36-7656-EA47-A7A0-59ED614BCD9E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SAND5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930ED-00AC-FC48-A4C8-EBE4B9D3BA6D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SAND5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 smtClean="0"/>
              <a:t>Click to edit Master text styles</a:t>
            </a:r>
          </a:p>
          <a:p>
            <a:pPr lvl="1" eaLnBrk="1" latinLnBrk="0" hangingPunct="1"/>
            <a:r>
              <a:rPr kumimoji="0" lang="en-US" dirty="0" smtClean="0"/>
              <a:t>Second level</a:t>
            </a:r>
          </a:p>
          <a:p>
            <a:pPr lvl="2" eaLnBrk="1" latinLnBrk="0" hangingPunct="1"/>
            <a:r>
              <a:rPr kumimoji="0" lang="en-US" dirty="0" smtClean="0"/>
              <a:t>Third level</a:t>
            </a:r>
          </a:p>
          <a:p>
            <a:pPr lvl="3" eaLnBrk="1" latinLnBrk="0" hangingPunct="1"/>
            <a:r>
              <a:rPr kumimoji="0" lang="en-US" dirty="0" smtClean="0"/>
              <a:t>Fourth level</a:t>
            </a:r>
          </a:p>
          <a:p>
            <a:pPr lvl="4" eaLnBrk="1" latinLnBrk="0" hangingPunct="1"/>
            <a:r>
              <a:rPr kumimoji="0" lang="en-US" dirty="0" smtClean="0"/>
              <a:t>Fifth level</a:t>
            </a:r>
            <a:endParaRPr kumimoji="0"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823B2FD2-13FA-B445-B9C5-AD2FF1B1224A}" type="datetime1">
              <a:rPr lang="en-US" smtClean="0"/>
              <a:t>5/29/18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37B8361B-9DEF-524F-83F3-A34240366B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lnSpc>
          <a:spcPts val="2940"/>
        </a:lnSpc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lnSpc>
          <a:spcPts val="2940"/>
        </a:lnSpc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lnSpc>
          <a:spcPts val="2940"/>
        </a:lnSpc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lnSpc>
          <a:spcPts val="2940"/>
        </a:lnSpc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lnSpc>
          <a:spcPts val="2940"/>
        </a:lnSpc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Areas in the visual cortex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6497875" y="6362843"/>
            <a:ext cx="2376264" cy="374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5pPr>
            <a:lvl6pPr marL="15367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6pPr>
            <a:lvl7pPr marL="19939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7pPr>
            <a:lvl8pPr marL="24511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8pPr>
            <a:lvl9pPr marL="29083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9pPr>
          </a:lstStyle>
          <a:p>
            <a:r>
              <a:rPr lang="en-GB" sz="1600" b="1" dirty="0" smtClean="0">
                <a:latin typeface="Arial" charset="0"/>
              </a:rPr>
              <a:t>Jansen and </a:t>
            </a:r>
            <a:r>
              <a:rPr lang="en-GB" sz="1600" b="1" dirty="0" err="1" smtClean="0">
                <a:latin typeface="Arial" charset="0"/>
              </a:rPr>
              <a:t>Vanduffel</a:t>
            </a:r>
            <a:r>
              <a:rPr lang="en-GB" sz="1600" b="1" dirty="0" smtClean="0">
                <a:latin typeface="Arial" charset="0"/>
              </a:rPr>
              <a:t>,</a:t>
            </a:r>
          </a:p>
          <a:p>
            <a:r>
              <a:rPr lang="en-GB" sz="1600" b="1" dirty="0" smtClean="0">
                <a:latin typeface="Arial" charset="0"/>
              </a:rPr>
              <a:t> from Roe et al. 2012</a:t>
            </a:r>
            <a:endParaRPr lang="en-GB" sz="1600" b="1" dirty="0">
              <a:latin typeface="Arial" charset="0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"/>
          </p:nvPr>
        </p:nvSpPr>
        <p:spPr>
          <a:xfrm>
            <a:off x="0" y="1720850"/>
            <a:ext cx="7211144" cy="5137150"/>
          </a:xfrm>
        </p:spPr>
        <p:txBody>
          <a:bodyPr>
            <a:normAutofit/>
          </a:bodyPr>
          <a:lstStyle/>
          <a:p>
            <a:pPr marL="0" indent="0">
              <a:lnSpc>
                <a:spcPts val="2940"/>
              </a:lnSpc>
              <a:buNone/>
            </a:pPr>
            <a:endParaRPr lang="en-US" sz="2200" dirty="0" smtClean="0"/>
          </a:p>
          <a:p>
            <a:pPr>
              <a:lnSpc>
                <a:spcPts val="2940"/>
              </a:lnSpc>
            </a:pPr>
            <a:r>
              <a:rPr lang="en-US" sz="2200" dirty="0" smtClean="0"/>
              <a:t>Hierarchical processing </a:t>
            </a:r>
            <a:br>
              <a:rPr lang="en-US" sz="2200" dirty="0" smtClean="0"/>
            </a:br>
            <a:r>
              <a:rPr lang="en-US" sz="2200" dirty="0" smtClean="0"/>
              <a:t>of visual information</a:t>
            </a:r>
            <a:endParaRPr lang="en-US" dirty="0" smtClean="0">
              <a:solidFill>
                <a:srgbClr val="000090"/>
              </a:solidFill>
            </a:endParaRPr>
          </a:p>
          <a:p>
            <a:pPr>
              <a:lnSpc>
                <a:spcPts val="2940"/>
              </a:lnSpc>
            </a:pPr>
            <a:r>
              <a:rPr lang="en-US" dirty="0" smtClean="0">
                <a:solidFill>
                  <a:srgbClr val="000090"/>
                </a:solidFill>
              </a:rPr>
              <a:t>Each area represents the full spatial field </a:t>
            </a:r>
          </a:p>
          <a:p>
            <a:pPr>
              <a:lnSpc>
                <a:spcPts val="2940"/>
              </a:lnSpc>
            </a:pPr>
            <a:r>
              <a:rPr lang="en-US" dirty="0" smtClean="0">
                <a:solidFill>
                  <a:srgbClr val="000090"/>
                </a:solidFill>
              </a:rPr>
              <a:t>Different areas – </a:t>
            </a:r>
            <a:br>
              <a:rPr lang="en-US" dirty="0" smtClean="0">
                <a:solidFill>
                  <a:srgbClr val="000090"/>
                </a:solidFill>
              </a:rPr>
            </a:br>
            <a:r>
              <a:rPr lang="en-US" dirty="0" smtClean="0">
                <a:solidFill>
                  <a:srgbClr val="000090"/>
                </a:solidFill>
              </a:rPr>
              <a:t>different stages of the visual processing</a:t>
            </a:r>
            <a:endParaRPr lang="en-US" sz="2200" dirty="0" smtClean="0">
              <a:solidFill>
                <a:srgbClr val="000090"/>
              </a:solidFill>
            </a:endParaRPr>
          </a:p>
          <a:p>
            <a:pPr marL="0" indent="0">
              <a:lnSpc>
                <a:spcPts val="2940"/>
              </a:lnSpc>
              <a:buNone/>
            </a:pPr>
            <a:endParaRPr lang="en-US" sz="2200" dirty="0" smtClean="0"/>
          </a:p>
          <a:p>
            <a:pPr lvl="1">
              <a:lnSpc>
                <a:spcPts val="2940"/>
              </a:lnSpc>
            </a:pPr>
            <a:endParaRPr lang="en-US" sz="2200" dirty="0" smtClean="0"/>
          </a:p>
          <a:p>
            <a:pPr>
              <a:lnSpc>
                <a:spcPts val="2940"/>
              </a:lnSpc>
            </a:pPr>
            <a:endParaRPr lang="en-US" sz="2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E4D05-4A79-3F40-8D03-26BA79271C3A}" type="datetime1">
              <a:rPr lang="en-US" smtClean="0"/>
              <a:t>5/29/18</a:t>
            </a:fld>
            <a:endParaRPr lang="en-US"/>
          </a:p>
        </p:txBody>
      </p:sp>
      <p:pic>
        <p:nvPicPr>
          <p:cNvPr id="7" name="Picture 6" descr="imgres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85"/>
          <a:stretch/>
        </p:blipFill>
        <p:spPr>
          <a:xfrm flipH="1">
            <a:off x="4176923" y="1168152"/>
            <a:ext cx="4641904" cy="339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2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Early Visual System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FC322-2B84-CE4E-B1E4-DD93BB8D8462}" type="datetime1">
              <a:rPr lang="en-US" smtClean="0"/>
              <a:pPr/>
              <a:t>5/29/18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Preprocessing an image into objects:</a:t>
            </a:r>
          </a:p>
          <a:p>
            <a:pPr lvl="1"/>
            <a:r>
              <a:rPr lang="en-US" dirty="0" smtClean="0"/>
              <a:t>Simple Cells</a:t>
            </a:r>
            <a:br>
              <a:rPr lang="en-US" dirty="0" smtClean="0"/>
            </a:br>
            <a:r>
              <a:rPr lang="en-US" dirty="0" smtClean="0"/>
              <a:t>Receptive field model</a:t>
            </a:r>
          </a:p>
          <a:p>
            <a:pPr lvl="1"/>
            <a:r>
              <a:rPr lang="en-US" dirty="0" smtClean="0"/>
              <a:t>Complex Cells</a:t>
            </a:r>
            <a:br>
              <a:rPr lang="en-US" dirty="0" smtClean="0"/>
            </a:br>
            <a:r>
              <a:rPr lang="en-US" dirty="0" smtClean="0"/>
              <a:t>Sensitive to edges</a:t>
            </a:r>
            <a:br>
              <a:rPr lang="en-US" dirty="0" smtClean="0"/>
            </a:br>
            <a:r>
              <a:rPr lang="en-US" dirty="0" smtClean="0"/>
              <a:t>Particular spatial frequency, location, orientations </a:t>
            </a:r>
            <a:br>
              <a:rPr lang="en-US" dirty="0" smtClean="0"/>
            </a:b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886200" y="1276427"/>
            <a:ext cx="4267200" cy="4457546"/>
            <a:chOff x="6477000" y="2129994"/>
            <a:chExt cx="4267200" cy="4457546"/>
          </a:xfrm>
        </p:grpSpPr>
        <p:pic>
          <p:nvPicPr>
            <p:cNvPr id="7" name="Picture 6" descr="Ringach2002.png"/>
            <p:cNvPicPr>
              <a:picLocks noChangeAspect="1"/>
            </p:cNvPicPr>
            <p:nvPr/>
          </p:nvPicPr>
          <p:blipFill>
            <a:blip r:embed="rId3"/>
            <a:srcRect t="51355" r="70213" b="24182"/>
            <a:stretch>
              <a:fillRect/>
            </a:stretch>
          </p:blipFill>
          <p:spPr>
            <a:xfrm>
              <a:off x="8404712" y="2129994"/>
              <a:ext cx="2339488" cy="4457546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6477000" y="3215767"/>
              <a:ext cx="3352800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Red area –</a:t>
              </a:r>
              <a:br>
                <a:rPr lang="en-US" sz="2400" dirty="0" smtClean="0"/>
              </a:br>
              <a:r>
                <a:rPr lang="en-US" sz="2400" dirty="0" smtClean="0"/>
                <a:t> increased activity</a:t>
              </a:r>
              <a:br>
                <a:rPr lang="en-US" sz="2400" dirty="0" smtClean="0"/>
              </a:br>
              <a:r>
                <a:rPr lang="en-US" sz="2400" dirty="0" smtClean="0"/>
                <a:t>Blue area –</a:t>
              </a:r>
              <a:br>
                <a:rPr lang="en-US" sz="2400" dirty="0" smtClean="0"/>
              </a:br>
              <a:r>
                <a:rPr lang="en-US" sz="2400" dirty="0" smtClean="0"/>
                <a:t> reduced activity </a:t>
              </a:r>
            </a:p>
            <a:p>
              <a:endParaRPr lang="en-US" sz="2400" dirty="0" smtClean="0"/>
            </a:p>
            <a:p>
              <a:r>
                <a:rPr lang="en-US" sz="1600" dirty="0" smtClean="0"/>
                <a:t>Single neuron recording </a:t>
              </a:r>
              <a:br>
                <a:rPr lang="en-US" sz="1600" dirty="0" smtClean="0"/>
              </a:br>
              <a:r>
                <a:rPr lang="en-US" sz="1600" dirty="0" smtClean="0"/>
                <a:t>Simple cells,  V</a:t>
              </a:r>
              <a:r>
                <a:rPr lang="en-US" sz="1600" dirty="0" smtClean="0">
                  <a:latin typeface="Arial"/>
                  <a:cs typeface="Arial"/>
                </a:rPr>
                <a:t>1 </a:t>
              </a:r>
              <a:r>
                <a:rPr lang="en-US" sz="1600" dirty="0" smtClean="0"/>
                <a:t>Macaque</a:t>
              </a:r>
            </a:p>
            <a:p>
              <a:r>
                <a:rPr lang="en-US" sz="1600" dirty="0" err="1" smtClean="0">
                  <a:solidFill>
                    <a:srgbClr val="000090"/>
                  </a:solidFill>
                </a:rPr>
                <a:t>Ringach</a:t>
              </a:r>
              <a:r>
                <a:rPr lang="en-US" sz="1600" dirty="0" smtClean="0">
                  <a:solidFill>
                    <a:srgbClr val="000090"/>
                  </a:solidFill>
                </a:rPr>
                <a:t>, 2002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97021" y="3690098"/>
            <a:ext cx="7333784" cy="2699516"/>
            <a:chOff x="745086" y="4037566"/>
            <a:chExt cx="4378371" cy="175336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10943" y="4037566"/>
              <a:ext cx="2912514" cy="17533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745086" y="4506702"/>
              <a:ext cx="1828800" cy="5997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Represented by</a:t>
              </a:r>
            </a:p>
            <a:p>
              <a:r>
                <a:rPr lang="en-US" dirty="0" smtClean="0"/>
                <a:t>Gabor Filters,</a:t>
              </a:r>
              <a:br>
                <a:rPr lang="en-US" dirty="0" smtClean="0"/>
              </a:br>
              <a:r>
                <a:rPr lang="en-US" dirty="0" smtClean="0"/>
                <a:t> static or dynamic</a:t>
              </a:r>
              <a:endParaRPr lang="en-US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570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Studying the visual system with Functional MRI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457200" y="908720"/>
            <a:ext cx="8229600" cy="58326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0090"/>
                </a:solidFill>
              </a:rPr>
              <a:t>Non-evasive</a:t>
            </a:r>
            <a:r>
              <a:rPr lang="en-US" b="1" dirty="0" smtClean="0"/>
              <a:t> </a:t>
            </a:r>
            <a:r>
              <a:rPr lang="en-US" dirty="0" smtClean="0"/>
              <a:t>but </a:t>
            </a:r>
            <a:r>
              <a:rPr lang="en-US" b="1" dirty="0" smtClean="0">
                <a:solidFill>
                  <a:srgbClr val="FF0000"/>
                </a:solidFill>
              </a:rPr>
              <a:t>indirect</a:t>
            </a:r>
            <a:r>
              <a:rPr lang="en-US" dirty="0" smtClean="0"/>
              <a:t> measurement of brain activity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Measures </a:t>
            </a:r>
            <a:r>
              <a:rPr lang="en-US" dirty="0"/>
              <a:t>oxygen in blood flow – a correlate of neural activity</a:t>
            </a:r>
          </a:p>
          <a:p>
            <a:r>
              <a:rPr lang="en-US" dirty="0"/>
              <a:t>Low temporal resolution </a:t>
            </a:r>
            <a:r>
              <a:rPr lang="en-US" sz="1800" dirty="0"/>
              <a:t>(4-5 sec)</a:t>
            </a:r>
          </a:p>
          <a:p>
            <a:r>
              <a:rPr lang="en-US" dirty="0" smtClean="0"/>
              <a:t>Dense </a:t>
            </a:r>
            <a:r>
              <a:rPr lang="en-US" dirty="0"/>
              <a:t>spatial </a:t>
            </a:r>
            <a:r>
              <a:rPr lang="en-US" dirty="0" smtClean="0"/>
              <a:t>grid   </a:t>
            </a:r>
            <a:r>
              <a:rPr lang="en-US" sz="1800" dirty="0" smtClean="0"/>
              <a:t>(</a:t>
            </a:r>
            <a:r>
              <a:rPr lang="en-US" sz="1800" dirty="0"/>
              <a:t>2x2x2 mm</a:t>
            </a:r>
            <a:r>
              <a:rPr lang="en-US" sz="1800" baseline="30000" dirty="0"/>
              <a:t>3</a:t>
            </a:r>
            <a:r>
              <a:rPr lang="en-US" sz="1800" dirty="0"/>
              <a:t> voxels)</a:t>
            </a:r>
          </a:p>
          <a:p>
            <a:pPr lvl="1"/>
            <a:r>
              <a:rPr lang="en-US" dirty="0" smtClean="0"/>
              <a:t>&gt; 6000 </a:t>
            </a:r>
            <a:r>
              <a:rPr lang="en-US" dirty="0"/>
              <a:t>voxels in </a:t>
            </a:r>
            <a:r>
              <a:rPr lang="en-US" dirty="0" smtClean="0"/>
              <a:t>early visual areas </a:t>
            </a:r>
            <a:br>
              <a:rPr lang="en-US" dirty="0" smtClean="0"/>
            </a:br>
            <a:r>
              <a:rPr lang="en-US" b="1" dirty="0" smtClean="0"/>
              <a:t>but</a:t>
            </a:r>
            <a:r>
              <a:rPr lang="en-US" dirty="0"/>
              <a:t>, </a:t>
            </a:r>
            <a:r>
              <a:rPr lang="en-US" dirty="0">
                <a:latin typeface="Ariel"/>
                <a:cs typeface="Ariel"/>
              </a:rPr>
              <a:t>1</a:t>
            </a:r>
            <a:r>
              <a:rPr lang="en-US" dirty="0"/>
              <a:t> voxel ~ </a:t>
            </a:r>
            <a:r>
              <a:rPr lang="en-US" dirty="0">
                <a:latin typeface="Ariel"/>
                <a:cs typeface="Ariel"/>
              </a:rPr>
              <a:t>1</a:t>
            </a:r>
            <a:r>
              <a:rPr lang="en-US" dirty="0"/>
              <a:t> million </a:t>
            </a:r>
            <a:r>
              <a:rPr lang="en-US" dirty="0" smtClean="0"/>
              <a:t>neurons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9020" b="36986"/>
          <a:stretch/>
        </p:blipFill>
        <p:spPr bwMode="black">
          <a:xfrm>
            <a:off x="1634957" y="1649155"/>
            <a:ext cx="4923553" cy="1579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6842260" y="1844824"/>
            <a:ext cx="19442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Images can be displayed inside magnet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09696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MRI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77F3F-A7E6-AD46-B596-6F8A2ACC4C77}" type="datetime1">
              <a:rPr lang="en-US" smtClean="0"/>
              <a:pPr/>
              <a:t>5/29/18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/>
              <a:t>Voxelized</a:t>
            </a:r>
            <a:r>
              <a:rPr lang="en-US" dirty="0" smtClean="0"/>
              <a:t> images</a:t>
            </a:r>
          </a:p>
          <a:p>
            <a:r>
              <a:rPr lang="en-US" dirty="0" smtClean="0"/>
              <a:t>Registered to a high-resolution MRI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156176" y="5661248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Gallant Lab</a:t>
            </a:r>
            <a:endParaRPr lang="en-US" dirty="0"/>
          </a:p>
        </p:txBody>
      </p:sp>
      <p:pic>
        <p:nvPicPr>
          <p:cNvPr id="8" name="Picture 7" descr="Screen shot 2012-01-31 at 8.41.3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308" y="2348880"/>
            <a:ext cx="3095628" cy="3315317"/>
          </a:xfrm>
          <a:prstGeom prst="rect">
            <a:avLst/>
          </a:prstGeom>
        </p:spPr>
      </p:pic>
      <p:pic>
        <p:nvPicPr>
          <p:cNvPr id="9" name="Picture 8" descr="Screen shot 2012-01-31 at 8.41.49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900" y="2354019"/>
            <a:ext cx="3156652" cy="337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54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Stimuli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77F3F-A7E6-AD46-B596-6F8A2ACC4C77}" type="datetime1">
              <a:rPr lang="en-US" smtClean="0"/>
              <a:pPr/>
              <a:t>5/29/18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Images 				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72200" y="5867980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Gallant lab</a:t>
            </a:r>
            <a:endParaRPr lang="en-US" dirty="0"/>
          </a:p>
        </p:txBody>
      </p:sp>
      <p:pic>
        <p:nvPicPr>
          <p:cNvPr id="9" name="Content Placeholder 11" descr="neuro_presentation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7" t="17576" r="25463" b="8751"/>
          <a:stretch/>
        </p:blipFill>
        <p:spPr>
          <a:xfrm>
            <a:off x="441176" y="1697568"/>
            <a:ext cx="3959352" cy="454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91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Encoding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16946" y="6370954"/>
            <a:ext cx="1981200" cy="365760"/>
          </a:xfrm>
        </p:spPr>
        <p:txBody>
          <a:bodyPr/>
          <a:lstStyle/>
          <a:p>
            <a:fld id="{37B8361B-9DEF-524F-83F3-A34240366BEA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lum bright="15000"/>
          </a:blip>
          <a:srcRect/>
          <a:stretch>
            <a:fillRect/>
          </a:stretch>
        </p:blipFill>
        <p:spPr bwMode="auto">
          <a:xfrm>
            <a:off x="3871110" y="3729279"/>
            <a:ext cx="916004" cy="77984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197768" y="3589555"/>
            <a:ext cx="2286000" cy="34350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5000" rIns="90000" bIns="45000">
            <a:prstTxWarp prst="textNoShape">
              <a:avLst/>
            </a:prstTxWarp>
          </a:bodyPr>
          <a:lstStyle/>
          <a:p>
            <a:pPr algn="ctr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200" dirty="0" smtClean="0">
                <a:solidFill>
                  <a:srgbClr val="000000"/>
                </a:solidFill>
                <a:ea typeface="Arial Unicode MS" charset="0"/>
                <a:cs typeface="Arial Unicode MS" charset="0"/>
              </a:rPr>
              <a:t>Natural stimuli</a:t>
            </a:r>
            <a:endParaRPr lang="en-US" sz="2200" dirty="0">
              <a:solidFill>
                <a:srgbClr val="000000"/>
              </a:solidFill>
              <a:ea typeface="Arial Unicode MS" charset="0"/>
              <a:cs typeface="Arial Unicode MS" charset="0"/>
            </a:endParaRPr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6894512" y="3805579"/>
            <a:ext cx="2286000" cy="34350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5000" rIns="90000" bIns="45000">
            <a:prstTxWarp prst="textNoShape">
              <a:avLst/>
            </a:prstTxWarp>
          </a:bodyPr>
          <a:lstStyle/>
          <a:p>
            <a:pPr algn="ctr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200" dirty="0" smtClean="0">
                <a:solidFill>
                  <a:srgbClr val="000000"/>
                </a:solidFill>
                <a:ea typeface="Arial Unicode MS" charset="0"/>
                <a:cs typeface="Arial Unicode MS" charset="0"/>
              </a:rPr>
              <a:t>Observed activity</a:t>
            </a:r>
            <a:endParaRPr lang="en-US" sz="2200" dirty="0">
              <a:solidFill>
                <a:srgbClr val="000000"/>
              </a:solidFill>
              <a:ea typeface="Arial Unicode MS" charset="0"/>
              <a:cs typeface="Arial Unicode MS" charset="0"/>
            </a:endParaRPr>
          </a:p>
        </p:txBody>
      </p:sp>
      <p:sp>
        <p:nvSpPr>
          <p:cNvPr id="12" name="Right Arrow 11"/>
          <p:cNvSpPr/>
          <p:nvPr/>
        </p:nvSpPr>
        <p:spPr bwMode="auto">
          <a:xfrm rot="21005046">
            <a:off x="2402648" y="4092825"/>
            <a:ext cx="1219200" cy="350536"/>
          </a:xfrm>
          <a:prstGeom prst="rightArrow">
            <a:avLst>
              <a:gd name="adj1" fmla="val 28113"/>
              <a:gd name="adj2" fmla="val 71883"/>
            </a:avLst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  <p:sp>
        <p:nvSpPr>
          <p:cNvPr id="13" name="Right Arrow 12"/>
          <p:cNvSpPr/>
          <p:nvPr/>
        </p:nvSpPr>
        <p:spPr bwMode="auto">
          <a:xfrm rot="1242717" flipV="1">
            <a:off x="5130411" y="4242346"/>
            <a:ext cx="1219200" cy="350536"/>
          </a:xfrm>
          <a:prstGeom prst="rightArrow">
            <a:avLst>
              <a:gd name="adj1" fmla="val 28113"/>
              <a:gd name="adj2" fmla="val 71883"/>
            </a:avLst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  <p:sp>
        <p:nvSpPr>
          <p:cNvPr id="14" name="Right Arrow 13"/>
          <p:cNvSpPr/>
          <p:nvPr/>
        </p:nvSpPr>
        <p:spPr bwMode="auto">
          <a:xfrm rot="812869" flipV="1">
            <a:off x="2438695" y="5416724"/>
            <a:ext cx="1219200" cy="350536"/>
          </a:xfrm>
          <a:prstGeom prst="rightArrow">
            <a:avLst>
              <a:gd name="adj1" fmla="val 28113"/>
              <a:gd name="adj2" fmla="val 71883"/>
            </a:avLst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  <p:sp>
        <p:nvSpPr>
          <p:cNvPr id="15" name="Right Arrow 14"/>
          <p:cNvSpPr/>
          <p:nvPr/>
        </p:nvSpPr>
        <p:spPr bwMode="auto">
          <a:xfrm rot="20689668">
            <a:off x="5109461" y="5382636"/>
            <a:ext cx="1219200" cy="350536"/>
          </a:xfrm>
          <a:prstGeom prst="rightArrow">
            <a:avLst>
              <a:gd name="adj1" fmla="val 28113"/>
              <a:gd name="adj2" fmla="val 71883"/>
            </a:avLst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  <p:sp>
        <p:nvSpPr>
          <p:cNvPr id="16" name="Text Box 6"/>
          <p:cNvSpPr txBox="1">
            <a:spLocks noChangeArrowheads="1"/>
          </p:cNvSpPr>
          <p:nvPr/>
        </p:nvSpPr>
        <p:spPr bwMode="auto">
          <a:xfrm>
            <a:off x="3681412" y="3373531"/>
            <a:ext cx="1295400" cy="34350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5000" rIns="90000" bIns="45000">
            <a:prstTxWarp prst="textNoShape">
              <a:avLst/>
            </a:prstTxWarp>
          </a:bodyPr>
          <a:lstStyle/>
          <a:p>
            <a:pPr algn="ctr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200" dirty="0" smtClean="0">
                <a:solidFill>
                  <a:srgbClr val="000000"/>
                </a:solidFill>
                <a:ea typeface="Arial Unicode MS" charset="0"/>
                <a:cs typeface="Arial Unicode MS" charset="0"/>
              </a:rPr>
              <a:t>Brain</a:t>
            </a:r>
            <a:endParaRPr lang="en-US" sz="2200" dirty="0">
              <a:solidFill>
                <a:srgbClr val="000000"/>
              </a:solidFill>
              <a:ea typeface="Arial Unicode MS" charset="0"/>
              <a:cs typeface="Arial Unicode MS" charset="0"/>
            </a:endParaRPr>
          </a:p>
        </p:txBody>
      </p:sp>
      <p:sp>
        <p:nvSpPr>
          <p:cNvPr id="17" name="Text Box 6"/>
          <p:cNvSpPr txBox="1">
            <a:spLocks noChangeArrowheads="1"/>
          </p:cNvSpPr>
          <p:nvPr/>
        </p:nvSpPr>
        <p:spPr bwMode="auto">
          <a:xfrm>
            <a:off x="6894512" y="4077072"/>
            <a:ext cx="2286000" cy="34350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5000" rIns="90000" bIns="45000">
            <a:prstTxWarp prst="textNoShape">
              <a:avLst/>
            </a:prstTxWarp>
          </a:bodyPr>
          <a:lstStyle/>
          <a:p>
            <a:pPr algn="ctr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200" dirty="0" smtClean="0">
                <a:solidFill>
                  <a:srgbClr val="FF0000"/>
                </a:solidFill>
                <a:ea typeface="Arial Unicode MS" charset="0"/>
                <a:cs typeface="Arial Unicode MS" charset="0"/>
              </a:rPr>
              <a:t>Predicted activity</a:t>
            </a:r>
            <a:endParaRPr lang="en-US" sz="2200" dirty="0">
              <a:solidFill>
                <a:srgbClr val="FF0000"/>
              </a:solidFill>
              <a:ea typeface="Arial Unicode MS" charset="0"/>
              <a:cs typeface="Arial Unicode MS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 bwMode="auto">
          <a:xfrm flipV="1">
            <a:off x="6893915" y="4278500"/>
            <a:ext cx="1195" cy="1534275"/>
          </a:xfrm>
          <a:prstGeom prst="straightConnector1">
            <a:avLst/>
          </a:prstGeom>
          <a:solidFill>
            <a:srgbClr val="00B8FF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Arrow Connector 18"/>
          <p:cNvCxnSpPr/>
          <p:nvPr/>
        </p:nvCxnSpPr>
        <p:spPr bwMode="auto">
          <a:xfrm>
            <a:off x="6665912" y="5507378"/>
            <a:ext cx="1866528" cy="1194"/>
          </a:xfrm>
          <a:prstGeom prst="straightConnector1">
            <a:avLst/>
          </a:prstGeom>
          <a:solidFill>
            <a:srgbClr val="00B8FF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20" name="Freeform 19"/>
          <p:cNvSpPr/>
          <p:nvPr/>
        </p:nvSpPr>
        <p:spPr bwMode="auto">
          <a:xfrm>
            <a:off x="6997179" y="4760269"/>
            <a:ext cx="1689621" cy="437339"/>
          </a:xfrm>
          <a:custGeom>
            <a:avLst/>
            <a:gdLst>
              <a:gd name="connsiteX0" fmla="*/ 0 w 1940502"/>
              <a:gd name="connsiteY0" fmla="*/ 385297 h 615925"/>
              <a:gd name="connsiteX1" fmla="*/ 71342 w 1940502"/>
              <a:gd name="connsiteY1" fmla="*/ 242595 h 615925"/>
              <a:gd name="connsiteX2" fmla="*/ 156952 w 1940502"/>
              <a:gd name="connsiteY2" fmla="*/ 71351 h 615925"/>
              <a:gd name="connsiteX3" fmla="*/ 156952 w 1940502"/>
              <a:gd name="connsiteY3" fmla="*/ 71351 h 615925"/>
              <a:gd name="connsiteX4" fmla="*/ 185489 w 1940502"/>
              <a:gd name="connsiteY4" fmla="*/ 14270 h 615925"/>
              <a:gd name="connsiteX5" fmla="*/ 228294 w 1940502"/>
              <a:gd name="connsiteY5" fmla="*/ 0 h 615925"/>
              <a:gd name="connsiteX6" fmla="*/ 370978 w 1940502"/>
              <a:gd name="connsiteY6" fmla="*/ 14270 h 615925"/>
              <a:gd name="connsiteX7" fmla="*/ 456589 w 1940502"/>
              <a:gd name="connsiteY7" fmla="*/ 71351 h 615925"/>
              <a:gd name="connsiteX8" fmla="*/ 499394 w 1940502"/>
              <a:gd name="connsiteY8" fmla="*/ 85622 h 615925"/>
              <a:gd name="connsiteX9" fmla="*/ 542199 w 1940502"/>
              <a:gd name="connsiteY9" fmla="*/ 128433 h 615925"/>
              <a:gd name="connsiteX10" fmla="*/ 570736 w 1940502"/>
              <a:gd name="connsiteY10" fmla="*/ 171243 h 615925"/>
              <a:gd name="connsiteX11" fmla="*/ 613541 w 1940502"/>
              <a:gd name="connsiteY11" fmla="*/ 185514 h 615925"/>
              <a:gd name="connsiteX12" fmla="*/ 656346 w 1940502"/>
              <a:gd name="connsiteY12" fmla="*/ 214054 h 615925"/>
              <a:gd name="connsiteX13" fmla="*/ 741957 w 1940502"/>
              <a:gd name="connsiteY13" fmla="*/ 242595 h 615925"/>
              <a:gd name="connsiteX14" fmla="*/ 784762 w 1940502"/>
              <a:gd name="connsiteY14" fmla="*/ 256865 h 615925"/>
              <a:gd name="connsiteX15" fmla="*/ 841835 w 1940502"/>
              <a:gd name="connsiteY15" fmla="*/ 285406 h 615925"/>
              <a:gd name="connsiteX16" fmla="*/ 898909 w 1940502"/>
              <a:gd name="connsiteY16" fmla="*/ 256865 h 615925"/>
              <a:gd name="connsiteX17" fmla="*/ 984519 w 1940502"/>
              <a:gd name="connsiteY17" fmla="*/ 228324 h 615925"/>
              <a:gd name="connsiteX18" fmla="*/ 1098667 w 1940502"/>
              <a:gd name="connsiteY18" fmla="*/ 271135 h 615925"/>
              <a:gd name="connsiteX19" fmla="*/ 1112935 w 1940502"/>
              <a:gd name="connsiteY19" fmla="*/ 313946 h 615925"/>
              <a:gd name="connsiteX20" fmla="*/ 1198545 w 1940502"/>
              <a:gd name="connsiteY20" fmla="*/ 399568 h 615925"/>
              <a:gd name="connsiteX21" fmla="*/ 1255619 w 1940502"/>
              <a:gd name="connsiteY21" fmla="*/ 528000 h 615925"/>
              <a:gd name="connsiteX22" fmla="*/ 1298424 w 1940502"/>
              <a:gd name="connsiteY22" fmla="*/ 556541 h 615925"/>
              <a:gd name="connsiteX23" fmla="*/ 1384035 w 1940502"/>
              <a:gd name="connsiteY23" fmla="*/ 613622 h 615925"/>
              <a:gd name="connsiteX24" fmla="*/ 1483913 w 1940502"/>
              <a:gd name="connsiteY24" fmla="*/ 556541 h 615925"/>
              <a:gd name="connsiteX25" fmla="*/ 1512450 w 1940502"/>
              <a:gd name="connsiteY25" fmla="*/ 470919 h 615925"/>
              <a:gd name="connsiteX26" fmla="*/ 1526719 w 1940502"/>
              <a:gd name="connsiteY26" fmla="*/ 428108 h 615925"/>
              <a:gd name="connsiteX27" fmla="*/ 1569524 w 1940502"/>
              <a:gd name="connsiteY27" fmla="*/ 299676 h 615925"/>
              <a:gd name="connsiteX28" fmla="*/ 1598061 w 1940502"/>
              <a:gd name="connsiteY28" fmla="*/ 214054 h 615925"/>
              <a:gd name="connsiteX29" fmla="*/ 1626597 w 1940502"/>
              <a:gd name="connsiteY29" fmla="*/ 171243 h 615925"/>
              <a:gd name="connsiteX30" fmla="*/ 1655134 w 1940502"/>
              <a:gd name="connsiteY30" fmla="*/ 71351 h 615925"/>
              <a:gd name="connsiteX31" fmla="*/ 1683671 w 1940502"/>
              <a:gd name="connsiteY31" fmla="*/ 28541 h 615925"/>
              <a:gd name="connsiteX32" fmla="*/ 1726476 w 1940502"/>
              <a:gd name="connsiteY32" fmla="*/ 14270 h 615925"/>
              <a:gd name="connsiteX33" fmla="*/ 1769281 w 1940502"/>
              <a:gd name="connsiteY33" fmla="*/ 28541 h 615925"/>
              <a:gd name="connsiteX34" fmla="*/ 1797818 w 1940502"/>
              <a:gd name="connsiteY34" fmla="*/ 128433 h 615925"/>
              <a:gd name="connsiteX35" fmla="*/ 1897697 w 1940502"/>
              <a:gd name="connsiteY35" fmla="*/ 242595 h 615925"/>
              <a:gd name="connsiteX36" fmla="*/ 1940502 w 1940502"/>
              <a:gd name="connsiteY36" fmla="*/ 242595 h 615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940502" h="615925">
                <a:moveTo>
                  <a:pt x="0" y="385297"/>
                </a:moveTo>
                <a:cubicBezTo>
                  <a:pt x="23781" y="337730"/>
                  <a:pt x="50029" y="291318"/>
                  <a:pt x="71342" y="242595"/>
                </a:cubicBezTo>
                <a:cubicBezTo>
                  <a:pt x="146528" y="70720"/>
                  <a:pt x="42372" y="243246"/>
                  <a:pt x="156952" y="71351"/>
                </a:cubicBezTo>
                <a:lnTo>
                  <a:pt x="156952" y="71351"/>
                </a:lnTo>
                <a:cubicBezTo>
                  <a:pt x="166464" y="52324"/>
                  <a:pt x="170448" y="29313"/>
                  <a:pt x="185489" y="14270"/>
                </a:cubicBezTo>
                <a:cubicBezTo>
                  <a:pt x="196123" y="3634"/>
                  <a:pt x="214026" y="4757"/>
                  <a:pt x="228294" y="0"/>
                </a:cubicBezTo>
                <a:cubicBezTo>
                  <a:pt x="275855" y="4757"/>
                  <a:pt x="325356" y="11"/>
                  <a:pt x="370978" y="14270"/>
                </a:cubicBezTo>
                <a:cubicBezTo>
                  <a:pt x="403715" y="24502"/>
                  <a:pt x="424051" y="60503"/>
                  <a:pt x="456589" y="71351"/>
                </a:cubicBezTo>
                <a:lnTo>
                  <a:pt x="499394" y="85622"/>
                </a:lnTo>
                <a:cubicBezTo>
                  <a:pt x="513662" y="99892"/>
                  <a:pt x="529281" y="112930"/>
                  <a:pt x="542199" y="128433"/>
                </a:cubicBezTo>
                <a:cubicBezTo>
                  <a:pt x="553177" y="141609"/>
                  <a:pt x="557345" y="160529"/>
                  <a:pt x="570736" y="171243"/>
                </a:cubicBezTo>
                <a:cubicBezTo>
                  <a:pt x="582480" y="180639"/>
                  <a:pt x="600089" y="178787"/>
                  <a:pt x="613541" y="185514"/>
                </a:cubicBezTo>
                <a:cubicBezTo>
                  <a:pt x="628879" y="193184"/>
                  <a:pt x="640675" y="207088"/>
                  <a:pt x="656346" y="214054"/>
                </a:cubicBezTo>
                <a:cubicBezTo>
                  <a:pt x="683834" y="226272"/>
                  <a:pt x="713420" y="233081"/>
                  <a:pt x="741957" y="242595"/>
                </a:cubicBezTo>
                <a:cubicBezTo>
                  <a:pt x="756225" y="247352"/>
                  <a:pt x="771310" y="250138"/>
                  <a:pt x="784762" y="256865"/>
                </a:cubicBezTo>
                <a:lnTo>
                  <a:pt x="841835" y="285406"/>
                </a:lnTo>
                <a:cubicBezTo>
                  <a:pt x="860860" y="275892"/>
                  <a:pt x="879160" y="264766"/>
                  <a:pt x="898909" y="256865"/>
                </a:cubicBezTo>
                <a:cubicBezTo>
                  <a:pt x="926838" y="245692"/>
                  <a:pt x="984519" y="228324"/>
                  <a:pt x="984519" y="228324"/>
                </a:cubicBezTo>
                <a:cubicBezTo>
                  <a:pt x="1023192" y="236060"/>
                  <a:pt x="1070676" y="236141"/>
                  <a:pt x="1098667" y="271135"/>
                </a:cubicBezTo>
                <a:cubicBezTo>
                  <a:pt x="1108063" y="282881"/>
                  <a:pt x="1106209" y="300492"/>
                  <a:pt x="1112935" y="313946"/>
                </a:cubicBezTo>
                <a:cubicBezTo>
                  <a:pt x="1137971" y="364025"/>
                  <a:pt x="1150899" y="363828"/>
                  <a:pt x="1198545" y="399568"/>
                </a:cubicBezTo>
                <a:cubicBezTo>
                  <a:pt x="1212673" y="441957"/>
                  <a:pt x="1221702" y="494078"/>
                  <a:pt x="1255619" y="528000"/>
                </a:cubicBezTo>
                <a:cubicBezTo>
                  <a:pt x="1267744" y="540127"/>
                  <a:pt x="1285250" y="545561"/>
                  <a:pt x="1298424" y="556541"/>
                </a:cubicBezTo>
                <a:cubicBezTo>
                  <a:pt x="1369676" y="615925"/>
                  <a:pt x="1308809" y="588543"/>
                  <a:pt x="1384035" y="613622"/>
                </a:cubicBezTo>
                <a:cubicBezTo>
                  <a:pt x="1432260" y="601563"/>
                  <a:pt x="1456492" y="605904"/>
                  <a:pt x="1483913" y="556541"/>
                </a:cubicBezTo>
                <a:cubicBezTo>
                  <a:pt x="1498522" y="530242"/>
                  <a:pt x="1502938" y="499460"/>
                  <a:pt x="1512450" y="470919"/>
                </a:cubicBezTo>
                <a:lnTo>
                  <a:pt x="1526719" y="428108"/>
                </a:lnTo>
                <a:lnTo>
                  <a:pt x="1569524" y="299676"/>
                </a:lnTo>
                <a:cubicBezTo>
                  <a:pt x="1579036" y="271135"/>
                  <a:pt x="1581375" y="239087"/>
                  <a:pt x="1598061" y="214054"/>
                </a:cubicBezTo>
                <a:cubicBezTo>
                  <a:pt x="1607573" y="199784"/>
                  <a:pt x="1618928" y="186583"/>
                  <a:pt x="1626597" y="171243"/>
                </a:cubicBezTo>
                <a:cubicBezTo>
                  <a:pt x="1654374" y="115682"/>
                  <a:pt x="1627692" y="135391"/>
                  <a:pt x="1655134" y="71351"/>
                </a:cubicBezTo>
                <a:cubicBezTo>
                  <a:pt x="1661889" y="55587"/>
                  <a:pt x="1670280" y="39255"/>
                  <a:pt x="1683671" y="28541"/>
                </a:cubicBezTo>
                <a:cubicBezTo>
                  <a:pt x="1695415" y="19145"/>
                  <a:pt x="1712208" y="19027"/>
                  <a:pt x="1726476" y="14270"/>
                </a:cubicBezTo>
                <a:cubicBezTo>
                  <a:pt x="1740744" y="19027"/>
                  <a:pt x="1758646" y="17905"/>
                  <a:pt x="1769281" y="28541"/>
                </a:cubicBezTo>
                <a:cubicBezTo>
                  <a:pt x="1776297" y="35558"/>
                  <a:pt x="1797446" y="127689"/>
                  <a:pt x="1797818" y="128433"/>
                </a:cubicBezTo>
                <a:cubicBezTo>
                  <a:pt x="1815888" y="164578"/>
                  <a:pt x="1850611" y="226897"/>
                  <a:pt x="1897697" y="242595"/>
                </a:cubicBezTo>
                <a:cubicBezTo>
                  <a:pt x="1911233" y="247108"/>
                  <a:pt x="1926234" y="242595"/>
                  <a:pt x="1940502" y="242595"/>
                </a:cubicBezTo>
              </a:path>
            </a:pathLst>
          </a:cu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  <p:sp>
        <p:nvSpPr>
          <p:cNvPr id="21" name="Freeform 20"/>
          <p:cNvSpPr/>
          <p:nvPr/>
        </p:nvSpPr>
        <p:spPr bwMode="auto">
          <a:xfrm>
            <a:off x="7025715" y="4760269"/>
            <a:ext cx="1661086" cy="481104"/>
          </a:xfrm>
          <a:custGeom>
            <a:avLst/>
            <a:gdLst>
              <a:gd name="connsiteX0" fmla="*/ 0 w 1840624"/>
              <a:gd name="connsiteY0" fmla="*/ 371027 h 627892"/>
              <a:gd name="connsiteX1" fmla="*/ 14269 w 1840624"/>
              <a:gd name="connsiteY1" fmla="*/ 228324 h 627892"/>
              <a:gd name="connsiteX2" fmla="*/ 57074 w 1840624"/>
              <a:gd name="connsiteY2" fmla="*/ 171243 h 627892"/>
              <a:gd name="connsiteX3" fmla="*/ 142685 w 1840624"/>
              <a:gd name="connsiteY3" fmla="*/ 114162 h 627892"/>
              <a:gd name="connsiteX4" fmla="*/ 214027 w 1840624"/>
              <a:gd name="connsiteY4" fmla="*/ 42810 h 627892"/>
              <a:gd name="connsiteX5" fmla="*/ 299637 w 1840624"/>
              <a:gd name="connsiteY5" fmla="*/ 0 h 627892"/>
              <a:gd name="connsiteX6" fmla="*/ 428053 w 1840624"/>
              <a:gd name="connsiteY6" fmla="*/ 28540 h 627892"/>
              <a:gd name="connsiteX7" fmla="*/ 513663 w 1840624"/>
              <a:gd name="connsiteY7" fmla="*/ 85621 h 627892"/>
              <a:gd name="connsiteX8" fmla="*/ 556468 w 1840624"/>
              <a:gd name="connsiteY8" fmla="*/ 114162 h 627892"/>
              <a:gd name="connsiteX9" fmla="*/ 585005 w 1840624"/>
              <a:gd name="connsiteY9" fmla="*/ 156973 h 627892"/>
              <a:gd name="connsiteX10" fmla="*/ 627810 w 1840624"/>
              <a:gd name="connsiteY10" fmla="*/ 171243 h 627892"/>
              <a:gd name="connsiteX11" fmla="*/ 784763 w 1840624"/>
              <a:gd name="connsiteY11" fmla="*/ 185513 h 627892"/>
              <a:gd name="connsiteX12" fmla="*/ 841836 w 1840624"/>
              <a:gd name="connsiteY12" fmla="*/ 242594 h 627892"/>
              <a:gd name="connsiteX13" fmla="*/ 884641 w 1840624"/>
              <a:gd name="connsiteY13" fmla="*/ 256865 h 627892"/>
              <a:gd name="connsiteX14" fmla="*/ 998789 w 1840624"/>
              <a:gd name="connsiteY14" fmla="*/ 271135 h 627892"/>
              <a:gd name="connsiteX15" fmla="*/ 1084399 w 1840624"/>
              <a:gd name="connsiteY15" fmla="*/ 342486 h 627892"/>
              <a:gd name="connsiteX16" fmla="*/ 1141473 w 1840624"/>
              <a:gd name="connsiteY16" fmla="*/ 428108 h 627892"/>
              <a:gd name="connsiteX17" fmla="*/ 1184278 w 1840624"/>
              <a:gd name="connsiteY17" fmla="*/ 513729 h 627892"/>
              <a:gd name="connsiteX18" fmla="*/ 1269888 w 1840624"/>
              <a:gd name="connsiteY18" fmla="*/ 599351 h 627892"/>
              <a:gd name="connsiteX19" fmla="*/ 1355499 w 1840624"/>
              <a:gd name="connsiteY19" fmla="*/ 627892 h 627892"/>
              <a:gd name="connsiteX20" fmla="*/ 1398304 w 1840624"/>
              <a:gd name="connsiteY20" fmla="*/ 613621 h 627892"/>
              <a:gd name="connsiteX21" fmla="*/ 1412572 w 1840624"/>
              <a:gd name="connsiteY21" fmla="*/ 570810 h 627892"/>
              <a:gd name="connsiteX22" fmla="*/ 1469646 w 1840624"/>
              <a:gd name="connsiteY22" fmla="*/ 485189 h 627892"/>
              <a:gd name="connsiteX23" fmla="*/ 1498183 w 1840624"/>
              <a:gd name="connsiteY23" fmla="*/ 428108 h 627892"/>
              <a:gd name="connsiteX24" fmla="*/ 1540988 w 1840624"/>
              <a:gd name="connsiteY24" fmla="*/ 285405 h 627892"/>
              <a:gd name="connsiteX25" fmla="*/ 1555256 w 1840624"/>
              <a:gd name="connsiteY25" fmla="*/ 242594 h 627892"/>
              <a:gd name="connsiteX26" fmla="*/ 1583793 w 1840624"/>
              <a:gd name="connsiteY26" fmla="*/ 199783 h 627892"/>
              <a:gd name="connsiteX27" fmla="*/ 1612330 w 1840624"/>
              <a:gd name="connsiteY27" fmla="*/ 114162 h 627892"/>
              <a:gd name="connsiteX28" fmla="*/ 1655135 w 1840624"/>
              <a:gd name="connsiteY28" fmla="*/ 28540 h 627892"/>
              <a:gd name="connsiteX29" fmla="*/ 1712209 w 1840624"/>
              <a:gd name="connsiteY29" fmla="*/ 14270 h 627892"/>
              <a:gd name="connsiteX30" fmla="*/ 1812087 w 1840624"/>
              <a:gd name="connsiteY30" fmla="*/ 42810 h 627892"/>
              <a:gd name="connsiteX31" fmla="*/ 1840624 w 1840624"/>
              <a:gd name="connsiteY31" fmla="*/ 71351 h 627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40624" h="627892">
                <a:moveTo>
                  <a:pt x="0" y="371027"/>
                </a:moveTo>
                <a:cubicBezTo>
                  <a:pt x="4756" y="323459"/>
                  <a:pt x="1138" y="274290"/>
                  <a:pt x="14269" y="228324"/>
                </a:cubicBezTo>
                <a:cubicBezTo>
                  <a:pt x="20802" y="205456"/>
                  <a:pt x="41598" y="189301"/>
                  <a:pt x="57074" y="171243"/>
                </a:cubicBezTo>
                <a:cubicBezTo>
                  <a:pt x="99826" y="121359"/>
                  <a:pt x="88701" y="132158"/>
                  <a:pt x="142685" y="114162"/>
                </a:cubicBezTo>
                <a:cubicBezTo>
                  <a:pt x="256833" y="38052"/>
                  <a:pt x="118902" y="137947"/>
                  <a:pt x="214027" y="42810"/>
                </a:cubicBezTo>
                <a:cubicBezTo>
                  <a:pt x="241686" y="15147"/>
                  <a:pt x="264822" y="11606"/>
                  <a:pt x="299637" y="0"/>
                </a:cubicBezTo>
                <a:cubicBezTo>
                  <a:pt x="322864" y="3872"/>
                  <a:pt x="397947" y="11812"/>
                  <a:pt x="428053" y="28540"/>
                </a:cubicBezTo>
                <a:cubicBezTo>
                  <a:pt x="458034" y="45198"/>
                  <a:pt x="485126" y="66594"/>
                  <a:pt x="513663" y="85621"/>
                </a:cubicBezTo>
                <a:lnTo>
                  <a:pt x="556468" y="114162"/>
                </a:lnTo>
                <a:cubicBezTo>
                  <a:pt x="565980" y="128432"/>
                  <a:pt x="571614" y="146259"/>
                  <a:pt x="585005" y="156973"/>
                </a:cubicBezTo>
                <a:cubicBezTo>
                  <a:pt x="596749" y="166369"/>
                  <a:pt x="612921" y="169116"/>
                  <a:pt x="627810" y="171243"/>
                </a:cubicBezTo>
                <a:cubicBezTo>
                  <a:pt x="679815" y="178673"/>
                  <a:pt x="732445" y="180756"/>
                  <a:pt x="784763" y="185513"/>
                </a:cubicBezTo>
                <a:cubicBezTo>
                  <a:pt x="898901" y="223564"/>
                  <a:pt x="765743" y="166489"/>
                  <a:pt x="841836" y="242594"/>
                </a:cubicBezTo>
                <a:cubicBezTo>
                  <a:pt x="852470" y="253230"/>
                  <a:pt x="869843" y="254174"/>
                  <a:pt x="884641" y="256865"/>
                </a:cubicBezTo>
                <a:cubicBezTo>
                  <a:pt x="922368" y="263725"/>
                  <a:pt x="960740" y="266378"/>
                  <a:pt x="998789" y="271135"/>
                </a:cubicBezTo>
                <a:cubicBezTo>
                  <a:pt x="1026067" y="289323"/>
                  <a:pt x="1067497" y="312903"/>
                  <a:pt x="1084399" y="342486"/>
                </a:cubicBezTo>
                <a:cubicBezTo>
                  <a:pt x="1141097" y="441722"/>
                  <a:pt x="1048884" y="366374"/>
                  <a:pt x="1141473" y="428108"/>
                </a:cubicBezTo>
                <a:cubicBezTo>
                  <a:pt x="1159142" y="481125"/>
                  <a:pt x="1149702" y="465317"/>
                  <a:pt x="1184278" y="513729"/>
                </a:cubicBezTo>
                <a:cubicBezTo>
                  <a:pt x="1213480" y="554617"/>
                  <a:pt x="1224523" y="579186"/>
                  <a:pt x="1269888" y="599351"/>
                </a:cubicBezTo>
                <a:cubicBezTo>
                  <a:pt x="1297376" y="611570"/>
                  <a:pt x="1355499" y="627892"/>
                  <a:pt x="1355499" y="627892"/>
                </a:cubicBezTo>
                <a:cubicBezTo>
                  <a:pt x="1369767" y="623135"/>
                  <a:pt x="1387670" y="624257"/>
                  <a:pt x="1398304" y="613621"/>
                </a:cubicBezTo>
                <a:cubicBezTo>
                  <a:pt x="1408939" y="602984"/>
                  <a:pt x="1405268" y="583959"/>
                  <a:pt x="1412572" y="570810"/>
                </a:cubicBezTo>
                <a:cubicBezTo>
                  <a:pt x="1429228" y="540826"/>
                  <a:pt x="1454308" y="515869"/>
                  <a:pt x="1469646" y="485189"/>
                </a:cubicBezTo>
                <a:lnTo>
                  <a:pt x="1498183" y="428108"/>
                </a:lnTo>
                <a:cubicBezTo>
                  <a:pt x="1519747" y="341838"/>
                  <a:pt x="1506249" y="389638"/>
                  <a:pt x="1540988" y="285405"/>
                </a:cubicBezTo>
                <a:cubicBezTo>
                  <a:pt x="1545744" y="271135"/>
                  <a:pt x="1546913" y="255110"/>
                  <a:pt x="1555256" y="242594"/>
                </a:cubicBezTo>
                <a:lnTo>
                  <a:pt x="1583793" y="199783"/>
                </a:lnTo>
                <a:lnTo>
                  <a:pt x="1612330" y="114162"/>
                </a:lnTo>
                <a:cubicBezTo>
                  <a:pt x="1620469" y="89742"/>
                  <a:pt x="1631425" y="44348"/>
                  <a:pt x="1655135" y="28540"/>
                </a:cubicBezTo>
                <a:cubicBezTo>
                  <a:pt x="1671451" y="17661"/>
                  <a:pt x="1693184" y="19027"/>
                  <a:pt x="1712209" y="14270"/>
                </a:cubicBezTo>
                <a:cubicBezTo>
                  <a:pt x="1722870" y="16935"/>
                  <a:pt x="1797467" y="34037"/>
                  <a:pt x="1812087" y="42810"/>
                </a:cubicBezTo>
                <a:cubicBezTo>
                  <a:pt x="1823623" y="49732"/>
                  <a:pt x="1831112" y="61837"/>
                  <a:pt x="1840624" y="71351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894" y="5193513"/>
            <a:ext cx="1106837" cy="996153"/>
          </a:xfrm>
          <a:prstGeom prst="rect">
            <a:avLst/>
          </a:prstGeom>
        </p:spPr>
      </p:pic>
      <p:sp>
        <p:nvSpPr>
          <p:cNvPr id="23" name="Text Box 6"/>
          <p:cNvSpPr txBox="1">
            <a:spLocks noChangeArrowheads="1"/>
          </p:cNvSpPr>
          <p:nvPr/>
        </p:nvSpPr>
        <p:spPr bwMode="auto">
          <a:xfrm>
            <a:off x="3635896" y="4869160"/>
            <a:ext cx="1295400" cy="34350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5000" rIns="90000" bIns="45000">
            <a:prstTxWarp prst="textNoShape">
              <a:avLst/>
            </a:prstTxWarp>
          </a:bodyPr>
          <a:lstStyle/>
          <a:p>
            <a:pPr algn="ctr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200" dirty="0" smtClean="0">
                <a:solidFill>
                  <a:srgbClr val="000000"/>
                </a:solidFill>
                <a:ea typeface="Arial Unicode MS" charset="0"/>
                <a:cs typeface="Arial Unicode MS" charset="0"/>
              </a:rPr>
              <a:t>Model</a:t>
            </a:r>
            <a:endParaRPr lang="en-US" sz="2200" dirty="0">
              <a:solidFill>
                <a:srgbClr val="000000"/>
              </a:solidFill>
              <a:ea typeface="Arial Unicode MS" charset="0"/>
              <a:cs typeface="Arial Unicode MS" charset="0"/>
            </a:endParaRPr>
          </a:p>
        </p:txBody>
      </p:sp>
      <p:sp>
        <p:nvSpPr>
          <p:cNvPr id="24" name="Text Box 6"/>
          <p:cNvSpPr txBox="1">
            <a:spLocks noChangeArrowheads="1"/>
          </p:cNvSpPr>
          <p:nvPr/>
        </p:nvSpPr>
        <p:spPr bwMode="auto">
          <a:xfrm>
            <a:off x="7164288" y="5533771"/>
            <a:ext cx="1600200" cy="34350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5000" rIns="90000" bIns="45000">
            <a:prstTxWarp prst="textNoShape">
              <a:avLst/>
            </a:prstTxWarp>
          </a:bodyPr>
          <a:lstStyle/>
          <a:p>
            <a:pPr algn="ctr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000" dirty="0" smtClean="0">
                <a:solidFill>
                  <a:srgbClr val="000000"/>
                </a:solidFill>
                <a:ea typeface="Arial Unicode MS" charset="0"/>
                <a:cs typeface="Arial Unicode MS" charset="0"/>
              </a:rPr>
              <a:t>Stimuli #</a:t>
            </a:r>
            <a:endParaRPr lang="en-US" sz="2000" dirty="0">
              <a:solidFill>
                <a:srgbClr val="000000"/>
              </a:solidFill>
              <a:ea typeface="Arial Unicode MS" charset="0"/>
              <a:cs typeface="Arial Unicode MS" charset="0"/>
            </a:endParaRPr>
          </a:p>
        </p:txBody>
      </p:sp>
      <p:sp>
        <p:nvSpPr>
          <p:cNvPr id="25" name="Text Box 6"/>
          <p:cNvSpPr txBox="1">
            <a:spLocks noChangeArrowheads="1"/>
          </p:cNvSpPr>
          <p:nvPr/>
        </p:nvSpPr>
        <p:spPr bwMode="auto">
          <a:xfrm rot="16200000">
            <a:off x="5815859" y="4761405"/>
            <a:ext cx="1600200" cy="34350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5000" rIns="90000" bIns="45000">
            <a:prstTxWarp prst="textNoShape">
              <a:avLst/>
            </a:prstTxWarp>
          </a:bodyPr>
          <a:lstStyle/>
          <a:p>
            <a:pPr algn="ctr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000" dirty="0" smtClean="0">
                <a:solidFill>
                  <a:srgbClr val="000000"/>
                </a:solidFill>
                <a:ea typeface="Arial Unicode MS" charset="0"/>
                <a:cs typeface="Arial Unicode MS" charset="0"/>
              </a:rPr>
              <a:t>Activity</a:t>
            </a:r>
            <a:endParaRPr lang="en-US" sz="2000" dirty="0">
              <a:solidFill>
                <a:srgbClr val="000000"/>
              </a:solidFill>
              <a:ea typeface="Arial Unicode MS" charset="0"/>
              <a:cs typeface="Arial Unicode MS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300192" y="3203684"/>
            <a:ext cx="4330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(Figure from Shinji </a:t>
            </a:r>
            <a:r>
              <a:rPr lang="en-US" dirty="0" err="1" smtClean="0"/>
              <a:t>Nishimoto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35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68334" y="4182058"/>
            <a:ext cx="1479190" cy="1479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Content Placeholder 4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1"/>
            <a:r>
              <a:rPr lang="en-US" b="1" dirty="0" smtClean="0">
                <a:solidFill>
                  <a:srgbClr val="0000FF"/>
                </a:solidFill>
              </a:rPr>
              <a:t>Computational</a:t>
            </a:r>
            <a:r>
              <a:rPr lang="en-US" dirty="0" smtClean="0"/>
              <a:t> models that give </a:t>
            </a:r>
            <a:br>
              <a:rPr lang="en-US" dirty="0" smtClean="0"/>
            </a:br>
            <a:r>
              <a:rPr lang="en-US" b="1" dirty="0" smtClean="0">
                <a:solidFill>
                  <a:srgbClr val="008000"/>
                </a:solidFill>
              </a:rPr>
              <a:t>quantitative</a:t>
            </a:r>
            <a:r>
              <a:rPr lang="en-US" dirty="0" smtClean="0"/>
              <a:t> predictions</a:t>
            </a:r>
            <a:br>
              <a:rPr lang="en-US" dirty="0" smtClean="0"/>
            </a:br>
            <a:r>
              <a:rPr lang="en-US" dirty="0" smtClean="0"/>
              <a:t>for the </a:t>
            </a:r>
            <a:r>
              <a:rPr lang="en-US" b="1" dirty="0" smtClean="0">
                <a:solidFill>
                  <a:srgbClr val="FF0000"/>
                </a:solidFill>
              </a:rPr>
              <a:t>measured neural activity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evoked by a </a:t>
            </a:r>
            <a:r>
              <a:rPr lang="en-US" b="1" dirty="0" smtClean="0">
                <a:solidFill>
                  <a:srgbClr val="612680"/>
                </a:solidFill>
              </a:rPr>
              <a:t>new stimulus</a:t>
            </a:r>
            <a:r>
              <a:rPr lang="en-US" dirty="0" smtClean="0"/>
              <a:t>. </a:t>
            </a:r>
          </a:p>
          <a:p>
            <a:pPr lvl="1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87624" y="639062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[*] Out of sample prediction, for same response and same individual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58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experiment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500" y="2390775"/>
            <a:ext cx="8699500" cy="256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Rounded Rectangle 22"/>
          <p:cNvSpPr/>
          <p:nvPr/>
        </p:nvSpPr>
        <p:spPr>
          <a:xfrm>
            <a:off x="457200" y="2390775"/>
            <a:ext cx="1371600" cy="954107"/>
          </a:xfrm>
          <a:prstGeom prst="round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Experimental Setting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371600"/>
            <a:ext cx="8229600" cy="4984750"/>
          </a:xfrm>
        </p:spPr>
        <p:txBody>
          <a:bodyPr>
            <a:normAutofit/>
          </a:bodyPr>
          <a:lstStyle/>
          <a:p>
            <a:r>
              <a:rPr lang="en-US" dirty="0" smtClean="0"/>
              <a:t>Natural image stimuli: ecological setting, rich effects</a:t>
            </a:r>
          </a:p>
          <a:p>
            <a:r>
              <a:rPr lang="en-US" dirty="0" err="1" smtClean="0"/>
              <a:t>fMRI</a:t>
            </a:r>
            <a:r>
              <a:rPr lang="en-US" dirty="0" smtClean="0"/>
              <a:t>: measures blood flow – surrogate for neural activity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6/1/10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162800" y="773668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90"/>
                </a:solidFill>
              </a:rPr>
              <a:t>Kay et al (2008)</a:t>
            </a:r>
            <a:endParaRPr lang="en-US" dirty="0">
              <a:solidFill>
                <a:srgbClr val="000090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8026400" y="1856571"/>
            <a:ext cx="685800" cy="505629"/>
          </a:xfrm>
          <a:prstGeom prst="round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8001000" y="1927225"/>
            <a:ext cx="76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err="1" smtClean="0"/>
              <a:t>r</a:t>
            </a:r>
            <a:r>
              <a:rPr lang="en-US" sz="1400" i="1" dirty="0" smtClean="0"/>
              <a:t> </a:t>
            </a:r>
            <a:r>
              <a:rPr lang="en-US" sz="1400" dirty="0" smtClean="0"/>
              <a:t>=1250 </a:t>
            </a:r>
            <a:endParaRPr lang="en-US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457200" y="2362200"/>
            <a:ext cx="1491221" cy="954107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Training</a:t>
            </a:r>
          </a:p>
          <a:p>
            <a:r>
              <a:rPr lang="en-US" sz="1400" i="1" dirty="0" err="1" smtClean="0"/>
              <a:t>n</a:t>
            </a:r>
            <a:r>
              <a:rPr lang="en-US" sz="1400" i="1" dirty="0" smtClean="0"/>
              <a:t> =</a:t>
            </a:r>
            <a:r>
              <a:rPr lang="en-US" sz="1400" dirty="0" smtClean="0"/>
              <a:t>1750 (2 reps)</a:t>
            </a:r>
          </a:p>
          <a:p>
            <a:r>
              <a:rPr lang="en-US" sz="1400" dirty="0" smtClean="0"/>
              <a:t>Validation</a:t>
            </a:r>
          </a:p>
          <a:p>
            <a:r>
              <a:rPr lang="en-US" sz="1400" i="1" dirty="0" err="1" smtClean="0"/>
              <a:t>n</a:t>
            </a:r>
            <a:r>
              <a:rPr lang="en-US" sz="1400" i="1" baseline="-25000" dirty="0" err="1" smtClean="0"/>
              <a:t>v</a:t>
            </a:r>
            <a:r>
              <a:rPr lang="en-US" sz="1400" i="1" baseline="-25000" dirty="0" smtClean="0"/>
              <a:t> </a:t>
            </a:r>
            <a:r>
              <a:rPr lang="en-US" sz="1400" dirty="0" smtClean="0"/>
              <a:t>=120 (13 reps)</a:t>
            </a:r>
            <a:endParaRPr lang="en-US" sz="1400" i="1" baseline="-25000" dirty="0"/>
          </a:p>
        </p:txBody>
      </p:sp>
    </p:spTree>
    <p:extLst>
      <p:ext uri="{BB962C8B-B14F-4D97-AF65-F5344CB8AC3E}">
        <p14:creationId xmlns:p14="http://schemas.microsoft.com/office/powerpoint/2010/main" val="161582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Decomposing an image into wavelets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77F3F-A7E6-AD46-B596-6F8A2ACC4C77}" type="datetime1">
              <a:rPr lang="en-US" smtClean="0"/>
              <a:pPr/>
              <a:t>5/29/18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Content Placeholder 5" descr="neuro_presentation (dragged).pd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2" b="99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936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Quantifying (stimulus)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F7761-74BF-9B41-9A85-7749A5206082}" type="datetime1">
              <a:rPr lang="en-US" smtClean="0"/>
              <a:pPr/>
              <a:t>5/29/18</a:t>
            </a:fld>
            <a:endParaRPr lang="en-US"/>
          </a:p>
        </p:txBody>
      </p:sp>
      <p:grpSp>
        <p:nvGrpSpPr>
          <p:cNvPr id="24" name="Group 19"/>
          <p:cNvGrpSpPr/>
          <p:nvPr/>
        </p:nvGrpSpPr>
        <p:grpSpPr>
          <a:xfrm>
            <a:off x="1115616" y="1556792"/>
            <a:ext cx="6260331" cy="4126533"/>
            <a:chOff x="5791200" y="1371601"/>
            <a:chExt cx="2819400" cy="2002983"/>
          </a:xfrm>
          <a:solidFill>
            <a:schemeClr val="bg1"/>
          </a:solidFill>
        </p:grpSpPr>
        <p:pic>
          <p:nvPicPr>
            <p:cNvPr id="27" name="Content Placeholder 5" descr="featuremap.pdf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black">
            <a:xfrm>
              <a:off x="5791200" y="1371601"/>
              <a:ext cx="2819400" cy="200298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</p:pic>
        <p:sp useBgFill="1">
          <p:nvSpPr>
            <p:cNvPr id="26" name="Rectangle 25"/>
            <p:cNvSpPr/>
            <p:nvPr/>
          </p:nvSpPr>
          <p:spPr>
            <a:xfrm>
              <a:off x="6861373" y="1447800"/>
              <a:ext cx="127307" cy="1551759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Slide Number Placeholder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361B-9DEF-524F-83F3-A34240366BE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744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ＭＳ 明朝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53757</TotalTime>
  <Words>181</Words>
  <Application>Microsoft Macintosh PowerPoint</Application>
  <PresentationFormat>On-screen Show (4:3)</PresentationFormat>
  <Paragraphs>78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Arial Unicode MS</vt:lpstr>
      <vt:lpstr>Ariel</vt:lpstr>
      <vt:lpstr>Bookman Old Style</vt:lpstr>
      <vt:lpstr>Calibri</vt:lpstr>
      <vt:lpstr>Gill Sans MT</vt:lpstr>
      <vt:lpstr>ＭＳ Ｐゴシック</vt:lpstr>
      <vt:lpstr>msgothic</vt:lpstr>
      <vt:lpstr>Times New Roman</vt:lpstr>
      <vt:lpstr>Wingdings</vt:lpstr>
      <vt:lpstr>Wingdings 3</vt:lpstr>
      <vt:lpstr>Arial</vt:lpstr>
      <vt:lpstr>Origin</vt:lpstr>
      <vt:lpstr>Areas in the visual cortex</vt:lpstr>
      <vt:lpstr>Early Visual System</vt:lpstr>
      <vt:lpstr>Studying the visual system with Functional MRI</vt:lpstr>
      <vt:lpstr>Functional MRI</vt:lpstr>
      <vt:lpstr>Natural Stimuli</vt:lpstr>
      <vt:lpstr>Encoding models</vt:lpstr>
      <vt:lpstr>Experimental Setting</vt:lpstr>
      <vt:lpstr>Decomposing an image into wavelets</vt:lpstr>
      <vt:lpstr>Quantifying (stimulus)</vt:lpstr>
    </vt:vector>
  </TitlesOfParts>
  <Company>UC Berkeley</Company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Yuval</dc:creator>
  <cp:lastModifiedBy>Microsoft Office User</cp:lastModifiedBy>
  <cp:revision>398</cp:revision>
  <dcterms:created xsi:type="dcterms:W3CDTF">2011-11-09T19:23:57Z</dcterms:created>
  <dcterms:modified xsi:type="dcterms:W3CDTF">2018-05-29T13:28:59Z</dcterms:modified>
</cp:coreProperties>
</file>